
<file path=[Content_Types].xml><?xml version="1.0" encoding="utf-8"?>
<Types xmlns="http://schemas.openxmlformats.org/package/2006/content-types">
  <Override PartName="/_rels/.rels" ContentType="application/vnd.openxmlformats-package.relationships+xml"/>
  <Override PartName="/ppt/slides/slide9.xml" ContentType="application/vnd.openxmlformats-officedocument.presentationml.slide+xml"/>
  <Override PartName="/ppt/slides/slide8.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15.jpeg" ContentType="image/jpeg"/>
  <Override PartName="/ppt/media/image14.png" ContentType="image/png"/>
  <Override PartName="/ppt/media/image13.png" ContentType="image/png"/>
  <Override PartName="/ppt/media/image12.png" ContentType="image/png"/>
  <Override PartName="/ppt/media/image11.png" ContentType="image/png"/>
  <Override PartName="/ppt/media/image4.png" ContentType="image/png"/>
  <Override PartName="/ppt/media/image3.png" ContentType="image/png"/>
  <Override PartName="/ppt/media/image2.png" ContentType="image/png"/>
  <Override PartName="/ppt/media/image1.png" ContentType="image/png"/>
  <Override PartName="/ppt/media/image16.jpeg" ContentType="image/jpe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9.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
</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33" name="PlaceHolder 2"/>
          <p:cNvSpPr>
            <a:spLocks noGrp="1"/>
          </p:cNvSpPr>
          <p:nvPr>
            <p:ph type="body"/>
          </p:nvPr>
        </p:nvSpPr>
        <p:spPr>
          <a:xfrm>
            <a:off x="1103400" y="205308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4" name="PlaceHolder 3"/>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36"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7"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8"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9" name="PlaceHolder 5"/>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41"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42" name="PlaceHolder 3"/>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pic>
        <p:nvPicPr>
          <p:cNvPr id="43" name="" descr=""/>
          <p:cNvPicPr/>
          <p:nvPr/>
        </p:nvPicPr>
        <p:blipFill>
          <a:blip r:embed="rId2"/>
          <a:stretch/>
        </p:blipFill>
        <p:spPr>
          <a:xfrm>
            <a:off x="2947320" y="2052720"/>
            <a:ext cx="5257800" cy="4195080"/>
          </a:xfrm>
          <a:prstGeom prst="rect">
            <a:avLst/>
          </a:prstGeom>
          <a:ln>
            <a:noFill/>
          </a:ln>
        </p:spPr>
      </p:pic>
      <p:pic>
        <p:nvPicPr>
          <p:cNvPr id="44" name="" descr=""/>
          <p:cNvPicPr/>
          <p:nvPr/>
        </p:nvPicPr>
        <p:blipFill>
          <a:blip r:embed="rId3"/>
          <a:stretch/>
        </p:blipFill>
        <p:spPr>
          <a:xfrm>
            <a:off x="2947320" y="2052720"/>
            <a:ext cx="5257800" cy="41950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57"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59"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61"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2" name="PlaceHolder 3"/>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66"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7" name="PlaceHolder 3"/>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8" name="PlaceHolder 4"/>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2"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0"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1"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2"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4"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5"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6" name="PlaceHolder 4"/>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8" name="PlaceHolder 2"/>
          <p:cNvSpPr>
            <a:spLocks noGrp="1"/>
          </p:cNvSpPr>
          <p:nvPr>
            <p:ph type="body"/>
          </p:nvPr>
        </p:nvSpPr>
        <p:spPr>
          <a:xfrm>
            <a:off x="1103400" y="205308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9" name="PlaceHolder 3"/>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81"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2"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3"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4" name="PlaceHolder 5"/>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86"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7" name="PlaceHolder 3"/>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pic>
        <p:nvPicPr>
          <p:cNvPr id="88" name="" descr=""/>
          <p:cNvPicPr/>
          <p:nvPr/>
        </p:nvPicPr>
        <p:blipFill>
          <a:blip r:embed="rId2"/>
          <a:stretch/>
        </p:blipFill>
        <p:spPr>
          <a:xfrm>
            <a:off x="2947320" y="2052720"/>
            <a:ext cx="5257800" cy="4195080"/>
          </a:xfrm>
          <a:prstGeom prst="rect">
            <a:avLst/>
          </a:prstGeom>
          <a:ln>
            <a:noFill/>
          </a:ln>
        </p:spPr>
      </p:pic>
      <p:pic>
        <p:nvPicPr>
          <p:cNvPr id="89" name="" descr=""/>
          <p:cNvPicPr/>
          <p:nvPr/>
        </p:nvPicPr>
        <p:blipFill>
          <a:blip r:embed="rId3"/>
          <a:stretch/>
        </p:blipFill>
        <p:spPr>
          <a:xfrm>
            <a:off x="2947320" y="2052720"/>
            <a:ext cx="5257800" cy="41950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4"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6"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17" name="PlaceHolder 3"/>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1"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2" name="PlaceHolder 3"/>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3" name="PlaceHolder 4"/>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5"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6"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7"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9"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0"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1" name="PlaceHolder 4"/>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680" cy="4187880"/>
          </a:xfrm>
          <a:prstGeom prst="rect">
            <a:avLst/>
          </a:prstGeom>
          <a:ln>
            <a:noFill/>
          </a:ln>
        </p:spPr>
      </p:pic>
      <p:pic>
        <p:nvPicPr>
          <p:cNvPr id="1" name="Picture 6" descr=""/>
          <p:cNvPicPr/>
          <p:nvPr/>
        </p:nvPicPr>
        <p:blipFill>
          <a:blip r:embed="rId4"/>
          <a:srcRect l="35647" t="0" r="0" b="0"/>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3080" cy="1141200"/>
          </a:xfrm>
          <a:prstGeom prst="rect">
            <a:avLst/>
          </a:prstGeom>
          <a:ln>
            <a:noFill/>
          </a:ln>
        </p:spPr>
      </p:pic>
      <p:pic>
        <p:nvPicPr>
          <p:cNvPr id="4" name="Picture 9" descr=""/>
          <p:cNvPicPr/>
          <p:nvPr/>
        </p:nvPicPr>
        <p:blipFill>
          <a:blip r:embed="rId6"/>
          <a:srcRect l="0" t="0" r="0" b="23333"/>
          <a:stretch/>
        </p:blipFill>
        <p:spPr>
          <a:xfrm>
            <a:off x="8605800" y="6095880"/>
            <a:ext cx="993240" cy="761760"/>
          </a:xfrm>
          <a:prstGeom prst="rect">
            <a:avLst/>
          </a:prstGeom>
          <a:ln>
            <a:noFill/>
          </a:ln>
        </p:spPr>
      </p:pic>
      <p:sp>
        <p:nvSpPr>
          <p:cNvPr id="5"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1154880" y="1447920"/>
            <a:ext cx="8825400" cy="3329280"/>
          </a:xfrm>
          <a:prstGeom prst="rect">
            <a:avLst/>
          </a:prstGeom>
        </p:spPr>
        <p:txBody>
          <a:bodyPr anchor="b"/>
          <a:p>
            <a:pPr>
              <a:lnSpc>
                <a:spcPct val="100000"/>
              </a:lnSpc>
            </a:pPr>
            <a:r>
              <a:rPr b="0" lang="en-US" sz="7200" spc="-1" strike="noStrike">
                <a:solidFill>
                  <a:srgbClr val="ebebeb"/>
                </a:solidFill>
                <a:uFill>
                  <a:solidFill>
                    <a:srgbClr val="ffffff"/>
                  </a:solidFill>
                </a:uFill>
                <a:latin typeface="Century Gothic"/>
              </a:rPr>
              <a:t>Click to edit Master title style</a:t>
            </a:r>
            <a:endParaRPr b="0" lang="en-US" sz="1800" spc="-1" strike="noStrike">
              <a:solidFill>
                <a:srgbClr val="ffffff"/>
              </a:solidFill>
              <a:uFill>
                <a:solidFill>
                  <a:srgbClr val="ffffff"/>
                </a:solidFill>
              </a:uFill>
              <a:latin typeface="Century Gothic"/>
            </a:endParaRPr>
          </a:p>
        </p:txBody>
      </p:sp>
      <p:sp>
        <p:nvSpPr>
          <p:cNvPr id="7" name="PlaceHolder 4"/>
          <p:cNvSpPr>
            <a:spLocks noGrp="1"/>
          </p:cNvSpPr>
          <p:nvPr>
            <p:ph type="dt"/>
          </p:nvPr>
        </p:nvSpPr>
        <p:spPr>
          <a:xfrm rot="5400000">
            <a:off x="10155600" y="1790640"/>
            <a:ext cx="990360" cy="304560"/>
          </a:xfrm>
          <a:prstGeom prst="rect">
            <a:avLst/>
          </a:prstGeom>
        </p:spPr>
        <p:txBody>
          <a:bodyPr/>
          <a:p>
            <a:pPr>
              <a:lnSpc>
                <a:spcPct val="100000"/>
              </a:lnSpc>
            </a:pPr>
            <a:r>
              <a:rPr b="0" lang="en-IN" sz="1100" spc="-1" strike="noStrike">
                <a:solidFill>
                  <a:srgbClr val="ffffff"/>
                </a:solidFill>
                <a:uFill>
                  <a:solidFill>
                    <a:srgbClr val="ffffff"/>
                  </a:solidFill>
                </a:uFill>
                <a:latin typeface="Century Gothic"/>
              </a:rPr>
              <a:t>19/12/18</a:t>
            </a:r>
            <a:endParaRPr b="0" lang="en-IN" sz="1400" spc="-1" strike="noStrike">
              <a:solidFill>
                <a:srgbClr val="000000"/>
              </a:solidFill>
              <a:uFill>
                <a:solidFill>
                  <a:srgbClr val="ffffff"/>
                </a:solidFill>
              </a:uFill>
              <a:latin typeface="Times New Roman"/>
            </a:endParaRPr>
          </a:p>
        </p:txBody>
      </p:sp>
      <p:sp>
        <p:nvSpPr>
          <p:cNvPr id="8" name="PlaceHolder 5"/>
          <p:cNvSpPr>
            <a:spLocks noGrp="1"/>
          </p:cNvSpPr>
          <p:nvPr>
            <p:ph type="ftr"/>
          </p:nvPr>
        </p:nvSpPr>
        <p:spPr>
          <a:xfrm rot="5400000">
            <a:off x="8951760" y="3225240"/>
            <a:ext cx="3859560" cy="304560"/>
          </a:xfrm>
          <a:prstGeom prst="rect">
            <a:avLst/>
          </a:prstGeom>
        </p:spPr>
        <p:txBody>
          <a:bodyPr anchor="b"/>
          <a:p>
            <a:pPr>
              <a:lnSpc>
                <a:spcPct val="100000"/>
              </a:lnSpc>
            </a:pPr>
            <a:r>
              <a:rPr b="0" lang="en-IN" sz="1100" spc="-1" strike="noStrike">
                <a:solidFill>
                  <a:srgbClr val="ffffff"/>
                </a:solidFill>
                <a:uFill>
                  <a:solidFill>
                    <a:srgbClr val="ffffff"/>
                  </a:solidFill>
                </a:uFill>
                <a:latin typeface="Century Gothic"/>
              </a:rPr>
              <a:t>Sadananda Aithal                         4NM14CS204</a:t>
            </a:r>
            <a:endParaRPr b="0" lang="en-IN" sz="1400" spc="-1" strike="noStrike">
              <a:solidFill>
                <a:srgbClr val="000000"/>
              </a:solidFill>
              <a:uFill>
                <a:solidFill>
                  <a:srgbClr val="ffffff"/>
                </a:solidFill>
              </a:uFill>
              <a:latin typeface="Times New Roman"/>
            </a:endParaRPr>
          </a:p>
        </p:txBody>
      </p:sp>
      <p:sp>
        <p:nvSpPr>
          <p:cNvPr id="9" name="PlaceHolder 6"/>
          <p:cNvSpPr>
            <a:spLocks noGrp="1"/>
          </p:cNvSpPr>
          <p:nvPr>
            <p:ph type="sldNum"/>
          </p:nvPr>
        </p:nvSpPr>
        <p:spPr>
          <a:xfrm>
            <a:off x="10352520" y="295560"/>
            <a:ext cx="837720" cy="767160"/>
          </a:xfrm>
          <a:prstGeom prst="rect">
            <a:avLst/>
          </a:prstGeom>
        </p:spPr>
        <p:txBody>
          <a:bodyPr anchor="b"/>
          <a:p>
            <a:pPr algn="ctr">
              <a:lnSpc>
                <a:spcPct val="100000"/>
              </a:lnSpc>
            </a:pPr>
            <a:fld id="{9FEDF03E-0A50-45DA-B1FC-AA484E225765}" type="slidenum">
              <a:rPr b="0" lang="en-IN" sz="2800" spc="-1" strike="noStrike">
                <a:solidFill>
                  <a:srgbClr val="ffffff"/>
                </a:solidFill>
                <a:uFill>
                  <a:solidFill>
                    <a:srgbClr val="ffffff"/>
                  </a:solidFill>
                </a:uFill>
                <a:latin typeface="Century Gothic"/>
              </a:rPr>
              <a:t>&lt;number&gt;</a:t>
            </a:fld>
            <a:endParaRPr b="0" lang="en-IN" sz="1400" spc="-1" strike="noStrike">
              <a:solidFill>
                <a:srgbClr val="000000"/>
              </a:solidFill>
              <a:uFill>
                <a:solidFill>
                  <a:srgbClr val="ffffff"/>
                </a:solidFill>
              </a:uFill>
              <a:latin typeface="Times New Roman"/>
            </a:endParaRPr>
          </a:p>
        </p:txBody>
      </p:sp>
      <p:sp>
        <p:nvSpPr>
          <p:cNvPr id="10" name="PlaceHolder 7"/>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Click to edit the outline text format</a:t>
            </a:r>
            <a:endParaRPr b="0" lang="en-US" sz="2000" spc="-1" strike="noStrike">
              <a:solidFill>
                <a:srgbClr val="ffffff"/>
              </a:solidFill>
              <a:uFill>
                <a:solidFill>
                  <a:srgbClr val="ffffff"/>
                </a:solidFill>
              </a:uFill>
              <a:latin typeface="Century Gothic"/>
            </a:endParaRPr>
          </a:p>
          <a:p>
            <a:pPr lvl="1" marL="864000" indent="-324000">
              <a:buClr>
                <a:srgbClr val="000000"/>
              </a:buClr>
              <a:buSzPct val="75000"/>
              <a:buFont typeface="Symbol" charset="2"/>
              <a:buChar char=""/>
            </a:pPr>
            <a:r>
              <a:rPr b="0" lang="en-US" sz="1600" spc="-1" strike="noStrike">
                <a:solidFill>
                  <a:srgbClr val="ffffff"/>
                </a:solidFill>
                <a:uFill>
                  <a:solidFill>
                    <a:srgbClr val="ffffff"/>
                  </a:solidFill>
                </a:uFill>
                <a:latin typeface="Century Gothic"/>
              </a:rPr>
              <a:t>Second Outline Level</a:t>
            </a:r>
            <a:endParaRPr b="0" lang="en-US" sz="1600" spc="-1" strike="noStrike">
              <a:solidFill>
                <a:srgbClr val="ffffff"/>
              </a:solidFill>
              <a:uFill>
                <a:solidFill>
                  <a:srgbClr val="ffffff"/>
                </a:solidFill>
              </a:uFill>
              <a:latin typeface="Century Gothic"/>
            </a:endParaRPr>
          </a:p>
          <a:p>
            <a:pPr lvl="2" marL="1296000" indent="-288000">
              <a:buClr>
                <a:srgbClr val="000000"/>
              </a:buClr>
              <a:buSzPct val="45000"/>
              <a:buFont typeface="Wingdings" charset="2"/>
              <a:buChar char=""/>
            </a:pPr>
            <a:r>
              <a:rPr b="0" lang="en-US" sz="1400" spc="-1" strike="noStrike">
                <a:solidFill>
                  <a:srgbClr val="ffffff"/>
                </a:solidFill>
                <a:uFill>
                  <a:solidFill>
                    <a:srgbClr val="ffffff"/>
                  </a:solidFill>
                </a:uFill>
                <a:latin typeface="Century Gothic"/>
              </a:rPr>
              <a:t>Third Outline Level</a:t>
            </a:r>
            <a:endParaRPr b="0" lang="en-US" sz="1400" spc="-1" strike="noStrike">
              <a:solidFill>
                <a:srgbClr val="ffffff"/>
              </a:solidFill>
              <a:uFill>
                <a:solidFill>
                  <a:srgbClr val="ffffff"/>
                </a:solidFill>
              </a:uFill>
              <a:latin typeface="Century Gothic"/>
            </a:endParaRPr>
          </a:p>
          <a:p>
            <a:pPr lvl="3" marL="1728000" indent="-216000">
              <a:buClr>
                <a:srgbClr val="000000"/>
              </a:buClr>
              <a:buSzPct val="75000"/>
              <a:buFont typeface="Symbol" charset="2"/>
              <a:buChar char=""/>
            </a:pPr>
            <a:r>
              <a:rPr b="0" lang="en-US" sz="1400" spc="-1" strike="noStrike">
                <a:solidFill>
                  <a:srgbClr val="ffffff"/>
                </a:solidFill>
                <a:uFill>
                  <a:solidFill>
                    <a:srgbClr val="ffffff"/>
                  </a:solidFill>
                </a:uFill>
                <a:latin typeface="Century Gothic"/>
              </a:rPr>
              <a:t>Fourth Outline Level</a:t>
            </a:r>
            <a:endParaRPr b="0" lang="en-US" sz="1400" spc="-1" strike="noStrike">
              <a:solidFill>
                <a:srgbClr val="ffffff"/>
              </a:solidFill>
              <a:uFill>
                <a:solidFill>
                  <a:srgbClr val="ffffff"/>
                </a:solidFill>
              </a:uFill>
              <a:latin typeface="Century Gothic"/>
            </a:endParaRPr>
          </a:p>
          <a:p>
            <a:pPr lvl="4" marL="2160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Fifth Outline Level</a:t>
            </a:r>
            <a:endParaRPr b="0" lang="en-US" sz="2000" spc="-1" strike="noStrike">
              <a:solidFill>
                <a:srgbClr val="ffffff"/>
              </a:solidFill>
              <a:uFill>
                <a:solidFill>
                  <a:srgbClr val="ffffff"/>
                </a:solidFill>
              </a:uFill>
              <a:latin typeface="Century Gothic"/>
            </a:endParaRPr>
          </a:p>
          <a:p>
            <a:pPr lvl="5" marL="2592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Sixth Outline Level</a:t>
            </a:r>
            <a:endParaRPr b="0" lang="en-US" sz="2000" spc="-1" strike="noStrike">
              <a:solidFill>
                <a:srgbClr val="ffffff"/>
              </a:solidFill>
              <a:uFill>
                <a:solidFill>
                  <a:srgbClr val="ffffff"/>
                </a:solidFill>
              </a:uFill>
              <a:latin typeface="Century Gothic"/>
            </a:endParaRPr>
          </a:p>
          <a:p>
            <a:pPr lvl="6" marL="3024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Seventh Outline Level</a:t>
            </a:r>
            <a:endParaRPr b="0" lang="en-US" sz="2000" spc="-1" strike="noStrike">
              <a:solidFill>
                <a:srgbClr val="ffffff"/>
              </a:solidFill>
              <a:uFill>
                <a:solidFill>
                  <a:srgbClr val="ffffff"/>
                </a:solidFill>
              </a:u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45" name="Picture 7" descr=""/>
          <p:cNvPicPr/>
          <p:nvPr/>
        </p:nvPicPr>
        <p:blipFill>
          <a:blip r:embed="rId3"/>
          <a:srcRect l="3610" t="0" r="0" b="0"/>
          <a:stretch/>
        </p:blipFill>
        <p:spPr>
          <a:xfrm>
            <a:off x="0" y="2669760"/>
            <a:ext cx="4036680" cy="4187880"/>
          </a:xfrm>
          <a:prstGeom prst="rect">
            <a:avLst/>
          </a:prstGeom>
          <a:ln>
            <a:noFill/>
          </a:ln>
        </p:spPr>
      </p:pic>
      <p:pic>
        <p:nvPicPr>
          <p:cNvPr id="46" name="Picture 6" descr=""/>
          <p:cNvPicPr/>
          <p:nvPr/>
        </p:nvPicPr>
        <p:blipFill>
          <a:blip r:embed="rId4"/>
          <a:srcRect l="35647" t="0" r="0" b="0"/>
          <a:stretch/>
        </p:blipFill>
        <p:spPr>
          <a:xfrm>
            <a:off x="0" y="2892240"/>
            <a:ext cx="1522080" cy="2365200"/>
          </a:xfrm>
          <a:prstGeom prst="rect">
            <a:avLst/>
          </a:prstGeom>
          <a:ln>
            <a:noFill/>
          </a:ln>
        </p:spPr>
      </p:pic>
      <p:sp>
        <p:nvSpPr>
          <p:cNvPr id="47" name="CustomShape 1"/>
          <p:cNvSpPr/>
          <p:nvPr/>
        </p:nvSpPr>
        <p:spPr>
          <a:xfrm>
            <a:off x="8609040" y="1676520"/>
            <a:ext cx="2819160" cy="281916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8" name="Picture 8" descr=""/>
          <p:cNvPicPr/>
          <p:nvPr/>
        </p:nvPicPr>
        <p:blipFill>
          <a:blip r:embed="rId5"/>
          <a:srcRect l="0" t="28812" r="0" b="0"/>
          <a:stretch/>
        </p:blipFill>
        <p:spPr>
          <a:xfrm>
            <a:off x="7999560" y="0"/>
            <a:ext cx="1603080" cy="1141200"/>
          </a:xfrm>
          <a:prstGeom prst="rect">
            <a:avLst/>
          </a:prstGeom>
          <a:ln>
            <a:noFill/>
          </a:ln>
        </p:spPr>
      </p:pic>
      <p:pic>
        <p:nvPicPr>
          <p:cNvPr id="49" name="Picture 9" descr=""/>
          <p:cNvPicPr/>
          <p:nvPr/>
        </p:nvPicPr>
        <p:blipFill>
          <a:blip r:embed="rId6"/>
          <a:srcRect l="0" t="0" r="0" b="23333"/>
          <a:stretch/>
        </p:blipFill>
        <p:spPr>
          <a:xfrm>
            <a:off x="8605800" y="6095880"/>
            <a:ext cx="993240" cy="761760"/>
          </a:xfrm>
          <a:prstGeom prst="rect">
            <a:avLst/>
          </a:prstGeom>
          <a:ln>
            <a:noFill/>
          </a:ln>
        </p:spPr>
      </p:pic>
      <p:sp>
        <p:nvSpPr>
          <p:cNvPr id="50"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1" name="PlaceHolder 3"/>
          <p:cNvSpPr>
            <a:spLocks noGrp="1"/>
          </p:cNvSpPr>
          <p:nvPr>
            <p:ph type="title"/>
          </p:nvPr>
        </p:nvSpPr>
        <p:spPr>
          <a:xfrm>
            <a:off x="646200" y="452880"/>
            <a:ext cx="9404280" cy="1400040"/>
          </a:xfrm>
          <a:prstGeom prst="rect">
            <a:avLst/>
          </a:prstGeom>
        </p:spPr>
        <p:txBody>
          <a:bodyPr/>
          <a:p>
            <a:pPr>
              <a:lnSpc>
                <a:spcPct val="100000"/>
              </a:lnSpc>
            </a:pPr>
            <a:r>
              <a:rPr b="0" lang="en-US" sz="4200" spc="-1" strike="noStrike">
                <a:solidFill>
                  <a:srgbClr val="ebebeb"/>
                </a:solidFill>
                <a:uFill>
                  <a:solidFill>
                    <a:srgbClr val="ffffff"/>
                  </a:solidFill>
                </a:uFill>
                <a:latin typeface="Century Gothic"/>
              </a:rPr>
              <a:t>Click to edit Master title style</a:t>
            </a:r>
            <a:endParaRPr b="0" lang="en-US" sz="1800" spc="-1" strike="noStrike">
              <a:solidFill>
                <a:srgbClr val="ffffff"/>
              </a:solidFill>
              <a:uFill>
                <a:solidFill>
                  <a:srgbClr val="ffffff"/>
                </a:solidFill>
              </a:uFill>
              <a:latin typeface="Century Gothic"/>
            </a:endParaRPr>
          </a:p>
        </p:txBody>
      </p:sp>
      <p:sp>
        <p:nvSpPr>
          <p:cNvPr id="52" name="PlaceHolder 4"/>
          <p:cNvSpPr>
            <a:spLocks noGrp="1"/>
          </p:cNvSpPr>
          <p:nvPr>
            <p:ph type="body"/>
          </p:nvPr>
        </p:nvSpPr>
        <p:spPr>
          <a:xfrm>
            <a:off x="1103400" y="2053080"/>
            <a:ext cx="8946360" cy="4195080"/>
          </a:xfrm>
          <a:prstGeom prst="rect">
            <a:avLst/>
          </a:prstGeom>
        </p:spPr>
        <p:txBody>
          <a:bodyPr/>
          <a:p>
            <a:pPr marL="432000" indent="-324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Click to edit the outline text format</a:t>
            </a:r>
            <a:endParaRPr b="0" lang="en-US" sz="2000" spc="-1" strike="noStrike">
              <a:solidFill>
                <a:srgbClr val="ffffff"/>
              </a:solidFill>
              <a:uFill>
                <a:solidFill>
                  <a:srgbClr val="ffffff"/>
                </a:solidFill>
              </a:uFill>
              <a:latin typeface="Century Gothic"/>
            </a:endParaRPr>
          </a:p>
          <a:p>
            <a:pPr lvl="1" marL="864000" indent="-324000">
              <a:buClr>
                <a:srgbClr val="000000"/>
              </a:buClr>
              <a:buSzPct val="75000"/>
              <a:buFont typeface="Symbol" charset="2"/>
              <a:buChar char=""/>
            </a:pPr>
            <a:r>
              <a:rPr b="0" lang="en-US" sz="2000" spc="-1" strike="noStrike">
                <a:solidFill>
                  <a:srgbClr val="ffffff"/>
                </a:solidFill>
                <a:uFill>
                  <a:solidFill>
                    <a:srgbClr val="ffffff"/>
                  </a:solidFill>
                </a:uFill>
                <a:latin typeface="Century Gothic"/>
              </a:rPr>
              <a:t>Second Outline Level</a:t>
            </a:r>
            <a:endParaRPr b="0" lang="en-US" sz="2000" spc="-1" strike="noStrike">
              <a:solidFill>
                <a:srgbClr val="ffffff"/>
              </a:solidFill>
              <a:uFill>
                <a:solidFill>
                  <a:srgbClr val="ffffff"/>
                </a:solidFill>
              </a:uFill>
              <a:latin typeface="Century Gothic"/>
            </a:endParaRPr>
          </a:p>
          <a:p>
            <a:pPr lvl="2" marL="1296000" indent="-288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Third Outline Level</a:t>
            </a:r>
            <a:endParaRPr b="0" lang="en-US" sz="2000" spc="-1" strike="noStrike">
              <a:solidFill>
                <a:srgbClr val="ffffff"/>
              </a:solidFill>
              <a:uFill>
                <a:solidFill>
                  <a:srgbClr val="ffffff"/>
                </a:solidFill>
              </a:uFill>
              <a:latin typeface="Century Gothic"/>
            </a:endParaRPr>
          </a:p>
          <a:p>
            <a:pPr lvl="3" marL="1728000" indent="-216000">
              <a:buClr>
                <a:srgbClr val="000000"/>
              </a:buClr>
              <a:buSzPct val="75000"/>
              <a:buFont typeface="Symbol" charset="2"/>
              <a:buChar char=""/>
            </a:pPr>
            <a:r>
              <a:rPr b="0" lang="en-US" sz="2000" spc="-1" strike="noStrike">
                <a:solidFill>
                  <a:srgbClr val="ffffff"/>
                </a:solidFill>
                <a:uFill>
                  <a:solidFill>
                    <a:srgbClr val="ffffff"/>
                  </a:solidFill>
                </a:uFill>
                <a:latin typeface="Century Gothic"/>
              </a:rPr>
              <a:t>Fourth Outline Level</a:t>
            </a:r>
            <a:endParaRPr b="0" lang="en-US" sz="2000" spc="-1" strike="noStrike">
              <a:solidFill>
                <a:srgbClr val="ffffff"/>
              </a:solidFill>
              <a:uFill>
                <a:solidFill>
                  <a:srgbClr val="ffffff"/>
                </a:solidFill>
              </a:uFill>
              <a:latin typeface="Century Gothic"/>
            </a:endParaRPr>
          </a:p>
          <a:p>
            <a:pPr lvl="4" marL="2160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Fifth Outline Level</a:t>
            </a:r>
            <a:endParaRPr b="0" lang="en-US" sz="2000" spc="-1" strike="noStrike">
              <a:solidFill>
                <a:srgbClr val="ffffff"/>
              </a:solidFill>
              <a:uFill>
                <a:solidFill>
                  <a:srgbClr val="ffffff"/>
                </a:solidFill>
              </a:uFill>
              <a:latin typeface="Century Gothic"/>
            </a:endParaRPr>
          </a:p>
          <a:p>
            <a:pPr lvl="5" marL="2592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Sixth Outline Level</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Seventh Outline LevelEdit Master text styles</a:t>
            </a:r>
            <a:endParaRPr b="0" lang="en-US" sz="2000" spc="-1" strike="noStrike">
              <a:solidFill>
                <a:srgbClr val="ffffff"/>
              </a:solidFill>
              <a:uFill>
                <a:solidFill>
                  <a:srgbClr val="ffffff"/>
                </a:solidFill>
              </a:uFill>
              <a:latin typeface="Century Gothic"/>
            </a:endParaRPr>
          </a:p>
          <a:p>
            <a:pPr lvl="1" marL="743040" indent="-285480">
              <a:lnSpc>
                <a:spcPct val="100000"/>
              </a:lnSpc>
              <a:buClr>
                <a:srgbClr val="8ad0d6"/>
              </a:buClr>
              <a:buSzPct val="80000"/>
              <a:buFont typeface="Wingdings 3" charset="2"/>
              <a:buChar char=""/>
            </a:pPr>
            <a:r>
              <a:rPr b="0" lang="en-US" sz="1800" spc="-1" strike="noStrike">
                <a:solidFill>
                  <a:srgbClr val="ffffff"/>
                </a:solidFill>
                <a:uFill>
                  <a:solidFill>
                    <a:srgbClr val="ffffff"/>
                  </a:solidFill>
                </a:uFill>
                <a:latin typeface="Century Gothic"/>
              </a:rPr>
              <a:t>Second level</a:t>
            </a:r>
            <a:endParaRPr b="0" lang="en-US" sz="2000" spc="-1" strike="noStrike">
              <a:solidFill>
                <a:srgbClr val="ffffff"/>
              </a:solidFill>
              <a:uFill>
                <a:solidFill>
                  <a:srgbClr val="ffffff"/>
                </a:solidFill>
              </a:uFill>
              <a:latin typeface="Century Gothic"/>
            </a:endParaRPr>
          </a:p>
          <a:p>
            <a:pPr lvl="2" marL="1143000" indent="-228240">
              <a:lnSpc>
                <a:spcPct val="100000"/>
              </a:lnSpc>
              <a:buClr>
                <a:srgbClr val="8ad0d6"/>
              </a:buClr>
              <a:buSzPct val="80000"/>
              <a:buFont typeface="Wingdings 3" charset="2"/>
              <a:buChar char=""/>
            </a:pPr>
            <a:r>
              <a:rPr b="0" lang="en-US" sz="1600" spc="-1" strike="noStrike">
                <a:solidFill>
                  <a:srgbClr val="ffffff"/>
                </a:solidFill>
                <a:uFill>
                  <a:solidFill>
                    <a:srgbClr val="ffffff"/>
                  </a:solidFill>
                </a:uFill>
                <a:latin typeface="Century Gothic"/>
              </a:rPr>
              <a:t>Third level</a:t>
            </a:r>
            <a:endParaRPr b="0" lang="en-US" sz="2000" spc="-1" strike="noStrike">
              <a:solidFill>
                <a:srgbClr val="ffffff"/>
              </a:solidFill>
              <a:uFill>
                <a:solidFill>
                  <a:srgbClr val="ffffff"/>
                </a:solidFill>
              </a:uFill>
              <a:latin typeface="Century Gothic"/>
            </a:endParaRPr>
          </a:p>
          <a:p>
            <a:pPr lvl="3" marL="1600200" indent="-228240">
              <a:lnSpc>
                <a:spcPct val="100000"/>
              </a:lnSpc>
              <a:buClr>
                <a:srgbClr val="8ad0d6"/>
              </a:buClr>
              <a:buSzPct val="80000"/>
              <a:buFont typeface="Wingdings 3" charset="2"/>
              <a:buChar char=""/>
            </a:pPr>
            <a:r>
              <a:rPr b="0" lang="en-US" sz="1400" spc="-1" strike="noStrike">
                <a:solidFill>
                  <a:srgbClr val="ffffff"/>
                </a:solidFill>
                <a:uFill>
                  <a:solidFill>
                    <a:srgbClr val="ffffff"/>
                  </a:solidFill>
                </a:uFill>
                <a:latin typeface="Century Gothic"/>
              </a:rPr>
              <a:t>Fourth level</a:t>
            </a:r>
            <a:endParaRPr b="0" lang="en-US" sz="2000" spc="-1" strike="noStrike">
              <a:solidFill>
                <a:srgbClr val="ffffff"/>
              </a:solidFill>
              <a:uFill>
                <a:solidFill>
                  <a:srgbClr val="ffffff"/>
                </a:solidFill>
              </a:uFill>
              <a:latin typeface="Century Gothic"/>
            </a:endParaRPr>
          </a:p>
          <a:p>
            <a:pPr lvl="4" marL="2057400" indent="-228240">
              <a:lnSpc>
                <a:spcPct val="100000"/>
              </a:lnSpc>
              <a:buClr>
                <a:srgbClr val="8ad0d6"/>
              </a:buClr>
              <a:buSzPct val="80000"/>
              <a:buFont typeface="Wingdings 3" charset="2"/>
              <a:buChar char=""/>
            </a:pPr>
            <a:r>
              <a:rPr b="0" lang="en-US" sz="1400" spc="-1" strike="noStrike">
                <a:solidFill>
                  <a:srgbClr val="ffffff"/>
                </a:solidFill>
                <a:uFill>
                  <a:solidFill>
                    <a:srgbClr val="ffffff"/>
                  </a:solidFill>
                </a:uFill>
                <a:latin typeface="Century Gothic"/>
              </a:rPr>
              <a:t>Fifth level</a:t>
            </a:r>
            <a:endParaRPr b="0" lang="en-US" sz="2000" spc="-1" strike="noStrike">
              <a:solidFill>
                <a:srgbClr val="ffffff"/>
              </a:solidFill>
              <a:uFill>
                <a:solidFill>
                  <a:srgbClr val="ffffff"/>
                </a:solidFill>
              </a:uFill>
              <a:latin typeface="Century Gothic"/>
            </a:endParaRPr>
          </a:p>
        </p:txBody>
      </p:sp>
      <p:sp>
        <p:nvSpPr>
          <p:cNvPr id="53" name="PlaceHolder 5"/>
          <p:cNvSpPr>
            <a:spLocks noGrp="1"/>
          </p:cNvSpPr>
          <p:nvPr>
            <p:ph type="dt"/>
          </p:nvPr>
        </p:nvSpPr>
        <p:spPr>
          <a:xfrm rot="5400000">
            <a:off x="10155600" y="1790640"/>
            <a:ext cx="990360" cy="304560"/>
          </a:xfrm>
          <a:prstGeom prst="rect">
            <a:avLst/>
          </a:prstGeom>
        </p:spPr>
        <p:txBody>
          <a:bodyPr/>
          <a:p>
            <a:pPr>
              <a:lnSpc>
                <a:spcPct val="100000"/>
              </a:lnSpc>
            </a:pPr>
            <a:r>
              <a:rPr b="0" lang="en-IN" sz="1100" spc="-1" strike="noStrike">
                <a:solidFill>
                  <a:srgbClr val="ffffff"/>
                </a:solidFill>
                <a:uFill>
                  <a:solidFill>
                    <a:srgbClr val="ffffff"/>
                  </a:solidFill>
                </a:uFill>
                <a:latin typeface="Century Gothic"/>
              </a:rPr>
              <a:t>19/12/18</a:t>
            </a:r>
            <a:endParaRPr b="0" lang="en-IN" sz="1400" spc="-1" strike="noStrike">
              <a:solidFill>
                <a:srgbClr val="000000"/>
              </a:solidFill>
              <a:uFill>
                <a:solidFill>
                  <a:srgbClr val="ffffff"/>
                </a:solidFill>
              </a:uFill>
              <a:latin typeface="Times New Roman"/>
            </a:endParaRPr>
          </a:p>
        </p:txBody>
      </p:sp>
      <p:sp>
        <p:nvSpPr>
          <p:cNvPr id="54" name="PlaceHolder 6"/>
          <p:cNvSpPr>
            <a:spLocks noGrp="1"/>
          </p:cNvSpPr>
          <p:nvPr>
            <p:ph type="ftr"/>
          </p:nvPr>
        </p:nvSpPr>
        <p:spPr>
          <a:xfrm rot="5400000">
            <a:off x="8951760" y="3225240"/>
            <a:ext cx="3859560" cy="304560"/>
          </a:xfrm>
          <a:prstGeom prst="rect">
            <a:avLst/>
          </a:prstGeom>
        </p:spPr>
        <p:txBody>
          <a:bodyPr anchor="b"/>
          <a:p>
            <a:pPr>
              <a:lnSpc>
                <a:spcPct val="100000"/>
              </a:lnSpc>
            </a:pPr>
            <a:r>
              <a:rPr b="0" lang="en-IN" sz="1100" spc="-1" strike="noStrike">
                <a:solidFill>
                  <a:srgbClr val="ffffff"/>
                </a:solidFill>
                <a:uFill>
                  <a:solidFill>
                    <a:srgbClr val="ffffff"/>
                  </a:solidFill>
                </a:uFill>
                <a:latin typeface="Century Gothic"/>
              </a:rPr>
              <a:t>Sadananda Aithal                         4NM14CS204</a:t>
            </a:r>
            <a:endParaRPr b="0" lang="en-IN" sz="1400" spc="-1" strike="noStrike">
              <a:solidFill>
                <a:srgbClr val="000000"/>
              </a:solidFill>
              <a:uFill>
                <a:solidFill>
                  <a:srgbClr val="ffffff"/>
                </a:solidFill>
              </a:uFill>
              <a:latin typeface="Times New Roman"/>
            </a:endParaRPr>
          </a:p>
        </p:txBody>
      </p:sp>
      <p:sp>
        <p:nvSpPr>
          <p:cNvPr id="55" name="PlaceHolder 7"/>
          <p:cNvSpPr>
            <a:spLocks noGrp="1"/>
          </p:cNvSpPr>
          <p:nvPr>
            <p:ph type="sldNum"/>
          </p:nvPr>
        </p:nvSpPr>
        <p:spPr>
          <a:xfrm>
            <a:off x="10352520" y="295560"/>
            <a:ext cx="837720" cy="767160"/>
          </a:xfrm>
          <a:prstGeom prst="rect">
            <a:avLst/>
          </a:prstGeom>
        </p:spPr>
        <p:txBody>
          <a:bodyPr anchor="b"/>
          <a:p>
            <a:pPr algn="ctr">
              <a:lnSpc>
                <a:spcPct val="100000"/>
              </a:lnSpc>
            </a:pPr>
            <a:fld id="{C9E988E0-94F4-43DF-9C75-08C8AD5BE4B2}" type="slidenum">
              <a:rPr b="0" lang="en-IN" sz="2800" spc="-1" strike="noStrike">
                <a:solidFill>
                  <a:srgbClr val="ffffff"/>
                </a:solidFill>
                <a:uFill>
                  <a:solidFill>
                    <a:srgbClr val="ffffff"/>
                  </a:solidFill>
                </a:uFill>
                <a:latin typeface="Century Gothic"/>
              </a:rPr>
              <a:t>&lt;number&gt;</a:t>
            </a:fld>
            <a:endParaRPr b="0" lang="en-IN" sz="14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TextShape 1"/>
          <p:cNvSpPr txBox="1"/>
          <p:nvPr/>
        </p:nvSpPr>
        <p:spPr>
          <a:xfrm>
            <a:off x="1154880" y="1447920"/>
            <a:ext cx="8825400" cy="3329280"/>
          </a:xfrm>
          <a:prstGeom prst="rect">
            <a:avLst/>
          </a:prstGeom>
          <a:noFill/>
          <a:ln>
            <a:noFill/>
          </a:ln>
        </p:spPr>
        <p:txBody>
          <a:bodyPr anchor="b"/>
          <a:p>
            <a:pPr algn="ctr">
              <a:lnSpc>
                <a:spcPct val="100000"/>
              </a:lnSpc>
            </a:pPr>
            <a:r>
              <a:rPr b="0" lang="en-US" sz="7200" spc="-1" strike="noStrike">
                <a:solidFill>
                  <a:srgbClr val="ebebeb"/>
                </a:solidFill>
                <a:uFill>
                  <a:solidFill>
                    <a:srgbClr val="ffffff"/>
                  </a:solidFill>
                </a:uFill>
                <a:latin typeface="Century Gothic"/>
              </a:rPr>
              <a:t>Computing lexical diversity of tweets</a:t>
            </a:r>
            <a:endParaRPr b="0" lang="en-US" sz="1800" spc="-1" strike="noStrike">
              <a:solidFill>
                <a:srgbClr val="ffffff"/>
              </a:solidFill>
              <a:uFill>
                <a:solidFill>
                  <a:srgbClr val="ffffff"/>
                </a:solidFill>
              </a:uFill>
              <a:latin typeface="Century Gothic"/>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Lexical Diversity</a:t>
            </a:r>
            <a:endParaRPr b="0" lang="en-US" sz="1800" spc="-1" strike="noStrike">
              <a:solidFill>
                <a:srgbClr val="ffffff"/>
              </a:solidFill>
              <a:uFill>
                <a:solidFill>
                  <a:srgbClr val="ffffff"/>
                </a:solidFill>
              </a:uFill>
              <a:latin typeface="Century Gothic"/>
            </a:endParaRPr>
          </a:p>
        </p:txBody>
      </p:sp>
      <p:sp>
        <p:nvSpPr>
          <p:cNvPr id="92" name="TextShape 2"/>
          <p:cNvSpPr txBox="1"/>
          <p:nvPr/>
        </p:nvSpPr>
        <p:spPr>
          <a:xfrm>
            <a:off x="1103400" y="2053080"/>
            <a:ext cx="8946360" cy="419508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400" spc="-1" strike="noStrike">
                <a:solidFill>
                  <a:srgbClr val="ffffff"/>
                </a:solidFill>
                <a:uFill>
                  <a:solidFill>
                    <a:srgbClr val="ffffff"/>
                  </a:solidFill>
                </a:uFill>
                <a:latin typeface="Century Gothic"/>
              </a:rPr>
              <a:t>What is it? </a:t>
            </a:r>
            <a:r>
              <a:rPr b="0" lang="en-US" sz="2400" spc="-1" strike="noStrike">
                <a:solidFill>
                  <a:srgbClr val="ffffff"/>
                </a:solidFill>
                <a:uFill>
                  <a:solidFill>
                    <a:srgbClr val="ffffff"/>
                  </a:solidFill>
                </a:uFill>
                <a:latin typeface="Century Gothic"/>
              </a:rPr>
              <a:t>
</a:t>
            </a:r>
            <a:r>
              <a:rPr b="0" lang="en-US" sz="2400" spc="-1" strike="noStrike">
                <a:solidFill>
                  <a:srgbClr val="ffffff"/>
                </a:solidFill>
                <a:uFill>
                  <a:solidFill>
                    <a:srgbClr val="ffffff"/>
                  </a:solidFill>
                </a:uFill>
                <a:latin typeface="Century Gothic"/>
              </a:rPr>
              <a:t>Calculating simple frequencies and can be applied to unstructured text is a metric called </a:t>
            </a:r>
            <a:r>
              <a:rPr b="0" i="1" lang="en-US" sz="2400" spc="-1" strike="noStrike">
                <a:solidFill>
                  <a:srgbClr val="ffffff"/>
                </a:solidFill>
                <a:uFill>
                  <a:solidFill>
                    <a:srgbClr val="ffffff"/>
                  </a:solidFill>
                </a:uFill>
                <a:latin typeface="Century Gothic"/>
              </a:rPr>
              <a:t>lexical diversity</a:t>
            </a:r>
            <a:r>
              <a:rPr b="0" lang="en-US" sz="2400" spc="-1" strike="noStrike">
                <a:solidFill>
                  <a:srgbClr val="ffffff"/>
                </a:solidFill>
                <a:uFill>
                  <a:solidFill>
                    <a:srgbClr val="ffffff"/>
                  </a:solidFill>
                </a:uFill>
                <a:latin typeface="Century Gothic"/>
              </a:rPr>
              <a:t>.</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400" spc="-1" strike="noStrike">
                <a:solidFill>
                  <a:srgbClr val="ffffff"/>
                </a:solidFill>
                <a:uFill>
                  <a:solidFill>
                    <a:srgbClr val="ffffff"/>
                  </a:solidFill>
                </a:uFill>
                <a:latin typeface="Century Gothic"/>
              </a:rPr>
              <a:t>Mathematics?</a:t>
            </a:r>
            <a:r>
              <a:rPr b="0" lang="en-US" sz="2400" spc="-1" strike="noStrike">
                <a:solidFill>
                  <a:srgbClr val="ffffff"/>
                </a:solidFill>
                <a:uFill>
                  <a:solidFill>
                    <a:srgbClr val="ffffff"/>
                  </a:solidFill>
                </a:uFill>
                <a:latin typeface="Century Gothic"/>
              </a:rPr>
              <a:t>
</a:t>
            </a:r>
            <a:r>
              <a:rPr b="0" lang="en-US" sz="2400" spc="-1" strike="noStrike">
                <a:solidFill>
                  <a:srgbClr val="ffffff"/>
                </a:solidFill>
                <a:uFill>
                  <a:solidFill>
                    <a:srgbClr val="ffffff"/>
                  </a:solidFill>
                </a:uFill>
                <a:latin typeface="Century Gothic"/>
              </a:rPr>
              <a:t> Number of </a:t>
            </a:r>
            <a:r>
              <a:rPr b="0" i="1" lang="en-US" sz="2400" spc="-1" strike="noStrike">
                <a:solidFill>
                  <a:srgbClr val="ffffff"/>
                </a:solidFill>
                <a:uFill>
                  <a:solidFill>
                    <a:srgbClr val="ffffff"/>
                  </a:solidFill>
                </a:uFill>
                <a:latin typeface="Century Gothic"/>
              </a:rPr>
              <a:t>unique</a:t>
            </a:r>
            <a:r>
              <a:rPr b="0" lang="en-US" sz="2400" spc="-1" strike="noStrike">
                <a:solidFill>
                  <a:srgbClr val="ffffff"/>
                </a:solidFill>
                <a:uFill>
                  <a:solidFill>
                    <a:srgbClr val="ffffff"/>
                  </a:solidFill>
                </a:uFill>
                <a:latin typeface="Century Gothic"/>
              </a:rPr>
              <a:t> tokens in the text divided by the </a:t>
            </a:r>
            <a:r>
              <a:rPr b="0" i="1" lang="en-US" sz="2400" spc="-1" strike="noStrike">
                <a:solidFill>
                  <a:srgbClr val="ffffff"/>
                </a:solidFill>
                <a:uFill>
                  <a:solidFill>
                    <a:srgbClr val="ffffff"/>
                  </a:solidFill>
                </a:uFill>
                <a:latin typeface="Century Gothic"/>
              </a:rPr>
              <a:t>total</a:t>
            </a:r>
            <a:r>
              <a:rPr b="0" lang="en-US" sz="2400" spc="-1" strike="noStrike">
                <a:solidFill>
                  <a:srgbClr val="ffffff"/>
                </a:solidFill>
                <a:uFill>
                  <a:solidFill>
                    <a:srgbClr val="ffffff"/>
                  </a:solidFill>
                </a:uFill>
                <a:latin typeface="Century Gothic"/>
              </a:rPr>
              <a:t> number of tokens in the text.</a:t>
            </a:r>
            <a:r>
              <a:rPr b="0" lang="en-US" sz="2400" spc="-1" strike="noStrike">
                <a:solidFill>
                  <a:srgbClr val="ffffff"/>
                </a:solidFill>
                <a:uFill>
                  <a:solidFill>
                    <a:srgbClr val="ffffff"/>
                  </a:solidFill>
                </a:uFill>
                <a:latin typeface="Century Gothic"/>
              </a:rPr>
              <a:t>
</a:t>
            </a:r>
            <a:r>
              <a:rPr b="0" lang="en-US" sz="2400" spc="-1" strike="noStrike">
                <a:solidFill>
                  <a:srgbClr val="ffffff"/>
                </a:solidFill>
                <a:uFill>
                  <a:solidFill>
                    <a:srgbClr val="ffffff"/>
                  </a:solidFill>
                </a:uFill>
                <a:latin typeface="Century Gothic"/>
              </a:rPr>
              <a:t> </a:t>
            </a:r>
            <a:endParaRPr b="0" lang="en-US" sz="2000" spc="-1" strike="noStrike">
              <a:solidFill>
                <a:srgbClr val="ffffff"/>
              </a:solidFill>
              <a:uFill>
                <a:solidFill>
                  <a:srgbClr val="ffffff"/>
                </a:solidFill>
              </a:uFill>
              <a:latin typeface="Century Gothic"/>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Lexical Diversity – II</a:t>
            </a:r>
            <a:r>
              <a:rPr b="0" lang="en-US" sz="4200" spc="-1" strike="noStrike">
                <a:solidFill>
                  <a:srgbClr val="ebebeb"/>
                </a:solidFill>
                <a:uFill>
                  <a:solidFill>
                    <a:srgbClr val="ffffff"/>
                  </a:solidFill>
                </a:uFill>
                <a:latin typeface="Century Gothic"/>
              </a:rPr>
              <a:t>	</a:t>
            </a:r>
            <a:endParaRPr b="0" lang="en-US" sz="1800" spc="-1" strike="noStrike">
              <a:solidFill>
                <a:srgbClr val="ffffff"/>
              </a:solidFill>
              <a:uFill>
                <a:solidFill>
                  <a:srgbClr val="ffffff"/>
                </a:solidFill>
              </a:uFill>
              <a:latin typeface="Century Gothic"/>
            </a:endParaRPr>
          </a:p>
        </p:txBody>
      </p:sp>
      <p:sp>
        <p:nvSpPr>
          <p:cNvPr id="94" name="TextShape 2"/>
          <p:cNvSpPr txBox="1"/>
          <p:nvPr/>
        </p:nvSpPr>
        <p:spPr>
          <a:xfrm>
            <a:off x="1103400" y="2053080"/>
            <a:ext cx="8946360" cy="419508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 </a:t>
            </a:r>
            <a:r>
              <a:rPr b="1" lang="en-US" sz="2400" spc="-1" strike="noStrike">
                <a:solidFill>
                  <a:srgbClr val="ffffff"/>
                </a:solidFill>
                <a:uFill>
                  <a:solidFill>
                    <a:srgbClr val="ffffff"/>
                  </a:solidFill>
                </a:uFill>
                <a:latin typeface="Century Gothic"/>
              </a:rPr>
              <a:t>Interesting concept in the area of interpersonal communications. Why?</a:t>
            </a:r>
            <a:r>
              <a:rPr b="0" lang="en-US" sz="24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It provides a quantitative measure for the diversity of an individual's or group's vocabulary.</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1" lang="en-US" sz="2400" spc="-1" strike="noStrike">
                <a:solidFill>
                  <a:srgbClr val="ffffff"/>
                </a:solidFill>
                <a:uFill>
                  <a:solidFill>
                    <a:srgbClr val="ffffff"/>
                  </a:solidFill>
                </a:uFill>
                <a:latin typeface="Century Gothic"/>
              </a:rPr>
              <a:t>An example : “And Stuff”</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1" lang="en-US" sz="2400" spc="-1" strike="noStrike">
                <a:solidFill>
                  <a:srgbClr val="ffffff"/>
                </a:solidFill>
                <a:uFill>
                  <a:solidFill>
                    <a:srgbClr val="ffffff"/>
                  </a:solidFill>
                </a:uFill>
                <a:latin typeface="Century Gothic"/>
              </a:rPr>
              <a:t>Lexical diversity can be worth considering as a primitive statistic for answering a number of questions. How?</a:t>
            </a:r>
            <a:r>
              <a:rPr b="1" lang="en-US" sz="24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How broad or narrow the subject matter is that an individual or group discusses</a:t>
            </a: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Lexical Diversity – II</a:t>
            </a:r>
            <a:r>
              <a:rPr b="0" lang="en-US" sz="4200" spc="-1" strike="noStrike">
                <a:solidFill>
                  <a:srgbClr val="ebebeb"/>
                </a:solidFill>
                <a:uFill>
                  <a:solidFill>
                    <a:srgbClr val="ffffff"/>
                  </a:solidFill>
                </a:uFill>
                <a:latin typeface="Century Gothic"/>
              </a:rPr>
              <a:t>	</a:t>
            </a:r>
            <a:endParaRPr b="0" lang="en-US" sz="1800" spc="-1" strike="noStrike">
              <a:solidFill>
                <a:srgbClr val="ffffff"/>
              </a:solidFill>
              <a:uFill>
                <a:solidFill>
                  <a:srgbClr val="ffffff"/>
                </a:solidFill>
              </a:uFill>
              <a:latin typeface="Century Gothic"/>
            </a:endParaRPr>
          </a:p>
        </p:txBody>
      </p:sp>
      <p:sp>
        <p:nvSpPr>
          <p:cNvPr id="96" name="TextShape 2"/>
          <p:cNvSpPr txBox="1"/>
          <p:nvPr/>
        </p:nvSpPr>
        <p:spPr>
          <a:xfrm>
            <a:off x="1103400" y="2053080"/>
            <a:ext cx="8946360" cy="419508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 </a:t>
            </a:r>
            <a:r>
              <a:rPr b="1" lang="en-US" sz="2400" spc="-1" strike="noStrike">
                <a:solidFill>
                  <a:srgbClr val="ffffff"/>
                </a:solidFill>
                <a:uFill>
                  <a:solidFill>
                    <a:srgbClr val="ffffff"/>
                  </a:solidFill>
                </a:uFill>
                <a:latin typeface="Century Gothic"/>
              </a:rPr>
              <a:t>Interesting concept in the area of interpersonal communications. Why?</a:t>
            </a:r>
            <a:r>
              <a:rPr b="0" lang="en-US" sz="24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It provides a quantitative measure for the diversity of an individual's or group's vocabulary.</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1" lang="en-US" sz="2400" spc="-1" strike="noStrike">
                <a:solidFill>
                  <a:srgbClr val="ffffff"/>
                </a:solidFill>
                <a:uFill>
                  <a:solidFill>
                    <a:srgbClr val="ffffff"/>
                  </a:solidFill>
                </a:uFill>
                <a:latin typeface="Century Gothic"/>
              </a:rPr>
              <a:t>An example : “And Stuff”</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1" lang="en-US" sz="2400" spc="-1" strike="noStrike">
                <a:solidFill>
                  <a:srgbClr val="ffffff"/>
                </a:solidFill>
                <a:uFill>
                  <a:solidFill>
                    <a:srgbClr val="ffffff"/>
                  </a:solidFill>
                </a:uFill>
                <a:latin typeface="Century Gothic"/>
              </a:rPr>
              <a:t>Lexical diversity can be worth considering as a primitive statistic for answering a number of questions. How?</a:t>
            </a:r>
            <a:r>
              <a:rPr b="1" lang="en-US" sz="24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How broad or narrow the subject matter is that an individual or group discusses</a:t>
            </a: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Lexical Diversity – III</a:t>
            </a:r>
            <a:endParaRPr b="0" lang="en-US" sz="1800" spc="-1" strike="noStrike">
              <a:solidFill>
                <a:srgbClr val="ffffff"/>
              </a:solidFill>
              <a:uFill>
                <a:solidFill>
                  <a:srgbClr val="ffffff"/>
                </a:solidFill>
              </a:uFill>
              <a:latin typeface="Century Gothic"/>
            </a:endParaRPr>
          </a:p>
        </p:txBody>
      </p:sp>
      <p:sp>
        <p:nvSpPr>
          <p:cNvPr id="98" name="TextShape 2"/>
          <p:cNvSpPr txBox="1"/>
          <p:nvPr/>
        </p:nvSpPr>
        <p:spPr>
          <a:xfrm>
            <a:off x="1103400" y="2053080"/>
            <a:ext cx="8946360" cy="4195080"/>
          </a:xfrm>
          <a:prstGeom prst="rect">
            <a:avLst/>
          </a:prstGeom>
          <a:noFill/>
          <a:ln>
            <a:noFill/>
          </a:ln>
        </p:spPr>
        <p:txBody>
          <a:bodyPr/>
          <a:p>
            <a:pPr marL="343080" indent="-342720">
              <a:lnSpc>
                <a:spcPct val="100000"/>
              </a:lnSpc>
              <a:buClr>
                <a:srgbClr val="8ad0d6"/>
              </a:buClr>
              <a:buSzPct val="80000"/>
              <a:buFont typeface="Wingdings 3" charset="2"/>
              <a:buChar char=""/>
            </a:pPr>
            <a:r>
              <a:rPr b="1" lang="en-US" sz="2400" spc="-1" strike="noStrike">
                <a:solidFill>
                  <a:srgbClr val="ffffff"/>
                </a:solidFill>
                <a:uFill>
                  <a:solidFill>
                    <a:srgbClr val="ffffff"/>
                  </a:solidFill>
                </a:uFill>
                <a:latin typeface="Century Gothic"/>
              </a:rPr>
              <a:t>Breaking down the analysis to specific time periods could yield additional insight.</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1" lang="en-US" sz="2400" spc="-1" strike="noStrike">
                <a:solidFill>
                  <a:srgbClr val="ffffff"/>
                </a:solidFill>
                <a:uFill>
                  <a:solidFill>
                    <a:srgbClr val="ffffff"/>
                  </a:solidFill>
                </a:uFill>
                <a:latin typeface="Century Gothic"/>
              </a:rPr>
              <a:t>Comparing different groups or individuals</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1" lang="en-US" sz="2400" spc="-1" strike="noStrike">
                <a:solidFill>
                  <a:srgbClr val="ffffff"/>
                </a:solidFill>
                <a:uFill>
                  <a:solidFill>
                    <a:srgbClr val="ffffff"/>
                  </a:solidFill>
                </a:uFill>
                <a:latin typeface="Century Gothic"/>
              </a:rPr>
              <a:t>Lexical Diversity of Coca Cola and Pepsi</a:t>
            </a: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An Example</a:t>
            </a:r>
            <a:endParaRPr b="0" lang="en-US" sz="1800" spc="-1" strike="noStrike">
              <a:solidFill>
                <a:srgbClr val="ffffff"/>
              </a:solidFill>
              <a:uFill>
                <a:solidFill>
                  <a:srgbClr val="ffffff"/>
                </a:solidFill>
              </a:uFill>
              <a:latin typeface="Century Gothic"/>
            </a:endParaRPr>
          </a:p>
        </p:txBody>
      </p:sp>
      <p:pic>
        <p:nvPicPr>
          <p:cNvPr id="100" name="Picture 3" descr=""/>
          <p:cNvPicPr/>
          <p:nvPr/>
        </p:nvPicPr>
        <p:blipFill>
          <a:blip r:embed="rId1"/>
          <a:stretch/>
        </p:blipFill>
        <p:spPr>
          <a:xfrm>
            <a:off x="1255320" y="1414080"/>
            <a:ext cx="8185680" cy="5151960"/>
          </a:xfrm>
          <a:prstGeom prst="rect">
            <a:avLst/>
          </a:prstGeom>
          <a:ln>
            <a:noFill/>
          </a:ln>
        </p:spPr>
      </p:pic>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An Example - II</a:t>
            </a:r>
            <a:endParaRPr b="0" lang="en-US" sz="1800" spc="-1" strike="noStrike">
              <a:solidFill>
                <a:srgbClr val="ffffff"/>
              </a:solidFill>
              <a:uFill>
                <a:solidFill>
                  <a:srgbClr val="ffffff"/>
                </a:solidFill>
              </a:uFill>
              <a:latin typeface="Century Gothic"/>
            </a:endParaRPr>
          </a:p>
        </p:txBody>
      </p:sp>
      <p:pic>
        <p:nvPicPr>
          <p:cNvPr id="102" name="Content Placeholder 3" descr=""/>
          <p:cNvPicPr/>
          <p:nvPr/>
        </p:nvPicPr>
        <p:blipFill>
          <a:blip r:embed="rId1"/>
          <a:stretch/>
        </p:blipFill>
        <p:spPr>
          <a:xfrm>
            <a:off x="3079080" y="1946880"/>
            <a:ext cx="5018400" cy="3138840"/>
          </a:xfrm>
          <a:prstGeom prst="rect">
            <a:avLst/>
          </a:prstGeom>
          <a:ln>
            <a:noFill/>
          </a:ln>
        </p:spPr>
      </p:pic>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Understanding the Example</a:t>
            </a:r>
            <a:endParaRPr b="0" lang="en-US" sz="1800" spc="-1" strike="noStrike">
              <a:solidFill>
                <a:srgbClr val="ffffff"/>
              </a:solidFill>
              <a:uFill>
                <a:solidFill>
                  <a:srgbClr val="ffffff"/>
                </a:solidFill>
              </a:uFill>
              <a:latin typeface="Century Gothic"/>
            </a:endParaRPr>
          </a:p>
        </p:txBody>
      </p:sp>
      <p:sp>
        <p:nvSpPr>
          <p:cNvPr id="104" name="TextShape 2"/>
          <p:cNvSpPr txBox="1"/>
          <p:nvPr/>
        </p:nvSpPr>
        <p:spPr>
          <a:xfrm>
            <a:off x="1103400" y="2053080"/>
            <a:ext cx="8946360" cy="419508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400" spc="-1" strike="noStrike">
                <a:solidFill>
                  <a:srgbClr val="ffffff"/>
                </a:solidFill>
                <a:uFill>
                  <a:solidFill>
                    <a:srgbClr val="ffffff"/>
                  </a:solidFill>
                </a:uFill>
                <a:latin typeface="Century Gothic"/>
              </a:rPr>
              <a:t>Obs 1: 0.67: One in 3 words is a unique word. </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400" spc="-1" strike="noStrike">
                <a:solidFill>
                  <a:srgbClr val="ffffff"/>
                </a:solidFill>
                <a:uFill>
                  <a:solidFill>
                    <a:srgbClr val="ffffff"/>
                  </a:solidFill>
                </a:uFill>
                <a:latin typeface="Century Gothic"/>
              </a:rPr>
              <a:t>Obs 2: 0.97: About 19 out of 20 screen names mentioned are unique.</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400" spc="-1" strike="noStrike">
                <a:solidFill>
                  <a:srgbClr val="ffffff"/>
                </a:solidFill>
                <a:uFill>
                  <a:solidFill>
                    <a:srgbClr val="ffffff"/>
                  </a:solidFill>
                </a:uFill>
                <a:latin typeface="Century Gothic"/>
              </a:rPr>
              <a:t>Obs 3: 0.068: Diversity of hashtags very low.</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400" spc="-1" strike="noStrike">
                <a:solidFill>
                  <a:srgbClr val="ffffff"/>
                </a:solidFill>
                <a:uFill>
                  <a:solidFill>
                    <a:srgbClr val="ffffff"/>
                  </a:solidFill>
                </a:uFill>
                <a:latin typeface="Century Gothic"/>
              </a:rPr>
              <a:t>Obs 4: The average number of words per tweet is very low at a value of just under 6, which makes sense given the nature of the hashtag, which is designed to solicit short responses consisting of just a few words.</a:t>
            </a:r>
            <a:endParaRPr b="0" lang="en-US" sz="2000" spc="-1" strike="noStrike">
              <a:solidFill>
                <a:srgbClr val="ffffff"/>
              </a:solidFill>
              <a:uFill>
                <a:solidFill>
                  <a:srgbClr val="ffffff"/>
                </a:solidFill>
              </a:uFill>
              <a:latin typeface="Century Gothic"/>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The final slide</a:t>
            </a:r>
            <a:endParaRPr b="0" lang="en-US" sz="1800" spc="-1" strike="noStrike">
              <a:solidFill>
                <a:srgbClr val="ffffff"/>
              </a:solidFill>
              <a:uFill>
                <a:solidFill>
                  <a:srgbClr val="ffffff"/>
                </a:solidFill>
              </a:uFill>
              <a:latin typeface="Century Gothic"/>
            </a:endParaRPr>
          </a:p>
        </p:txBody>
      </p:sp>
      <p:sp>
        <p:nvSpPr>
          <p:cNvPr id="106" name="TextShape 2"/>
          <p:cNvSpPr txBox="1"/>
          <p:nvPr/>
        </p:nvSpPr>
        <p:spPr>
          <a:xfrm>
            <a:off x="1103400" y="2053080"/>
            <a:ext cx="8946360" cy="419508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400" spc="-1" strike="noStrike">
                <a:solidFill>
                  <a:srgbClr val="ffffff"/>
                </a:solidFill>
                <a:uFill>
                  <a:solidFill>
                    <a:srgbClr val="ffffff"/>
                  </a:solidFill>
                </a:uFill>
                <a:latin typeface="Century Gothic"/>
              </a:rPr>
              <a:t> </a:t>
            </a:r>
            <a:r>
              <a:rPr b="0" lang="en-US" sz="2400" spc="-1" strike="noStrike">
                <a:solidFill>
                  <a:srgbClr val="ffffff"/>
                </a:solidFill>
                <a:uFill>
                  <a:solidFill>
                    <a:srgbClr val="ffffff"/>
                  </a:solidFill>
                </a:uFill>
                <a:latin typeface="Century Gothic"/>
              </a:rPr>
              <a:t>Given an average number of words per tweet as low as 6, it's unlikely that users applied any abbreviations to stay within the 140 characters, so the amount of noise for the data should be remarkably low, and additional frequency analysis may reveal some fascinating things.</a:t>
            </a:r>
            <a:endParaRPr b="0" lang="en-US" sz="2000" spc="-1" strike="noStrike">
              <a:solidFill>
                <a:srgbClr val="ffffff"/>
              </a:solidFill>
              <a:uFill>
                <a:solidFill>
                  <a:srgbClr val="ffffff"/>
                </a:solidFill>
              </a:uFill>
              <a:latin typeface="Century Gothic"/>
            </a:endParaRPr>
          </a:p>
        </p:txBody>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88</TotalTime>
  <Application>LibreOffice/5.1.6.2$Linux_X86_64 LibreOffice_project/10m0$Build-2</Application>
  <Words>166</Words>
  <Paragraphs>29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2018-01-21T16:10:27Z</dcterms:created>
  <dc:creator>Sadanand Aithal</dc:creator>
  <dc:description/>
  <dc:language>en-IN</dc:language>
  <cp:lastModifiedBy/>
  <dcterms:modified xsi:type="dcterms:W3CDTF">2018-12-19T16:18:18Z</dcterms:modified>
  <cp:revision>8</cp:revision>
  <dc:subject/>
  <dc:title>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8</vt:i4>
  </property>
</Properties>
</file>